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6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1" autoAdjust="0"/>
    <p:restoredTop sz="94660"/>
  </p:normalViewPr>
  <p:slideViewPr>
    <p:cSldViewPr snapToGrid="0">
      <p:cViewPr varScale="1">
        <p:scale>
          <a:sx n="77" d="100"/>
          <a:sy n="77" d="100"/>
        </p:scale>
        <p:origin x="108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C2CF91-FB90-440D-BF83-A43153CFD21A}" type="datetimeFigureOut">
              <a:rPr lang="en-US" altLang="ko-KR"/>
              <a:t>6/20/2017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60DE51-7909-48CE-B116-78020634E6B6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358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DE51-7909-48CE-B116-78020634E6B6}" type="slidenum">
              <a:rPr lang="en-US" altLang="ko-KR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4342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DE51-7909-48CE-B116-78020634E6B6}" type="slidenum">
              <a:rPr lang="en-US" altLang="ko-KR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3140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DE51-7909-48CE-B116-78020634E6B6}" type="slidenum">
              <a:rPr lang="en-US" altLang="ko-KR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282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DE51-7909-48CE-B116-78020634E6B6}" type="slidenum">
              <a:rPr lang="en-US" altLang="ko-KR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756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DE51-7909-48CE-B116-78020634E6B6}" type="slidenum">
              <a:rPr lang="en-US" altLang="ko-KR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020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DE51-7909-48CE-B116-78020634E6B6}" type="slidenum">
              <a:rPr lang="en-US" altLang="ko-KR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928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DE51-7909-48CE-B116-78020634E6B6}" type="slidenum">
              <a:rPr lang="en-US" altLang="ko-KR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597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DE51-7909-48CE-B116-78020634E6B6}" type="slidenum">
              <a:rPr lang="en-US" altLang="ko-KR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297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DE51-7909-48CE-B116-78020634E6B6}" type="slidenum">
              <a:rPr lang="en-US" altLang="ko-KR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186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DE51-7909-48CE-B116-78020634E6B6}" type="slidenum">
              <a:rPr lang="en-US" altLang="ko-KR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08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DE51-7909-48CE-B116-78020634E6B6}" type="slidenum">
              <a:rPr lang="en-US" altLang="ko-KR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170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extLst>
              <p:ext uri="{D42A27DB-BD31-4B8C-83A1-F6EECF244321}">
                <p14:modId xmlns:p14="http://schemas.microsoft.com/office/powerpoint/2010/main" val="435721777"/>
              </p:ext>
            </p:extLst>
          </p:nvPr>
        </p:nvSpPr>
        <p:spPr/>
        <p:txBody>
          <a:bodyPr/>
          <a:lstStyle/>
          <a:p>
            <a:r>
              <a:rPr lang="ko-KR" altLang="en-US" dirty="0" err="1">
                <a:latin typeface="Tw Cen MT"/>
              </a:rPr>
              <a:t>게임서버프로그래밍</a:t>
            </a:r>
            <a:endParaRPr lang="en-US" dirty="0" err="1">
              <a:latin typeface="Tw Cen M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extLst>
              <p:ext uri="{D42A27DB-BD31-4B8C-83A1-F6EECF244321}">
                <p14:modId xmlns:p14="http://schemas.microsoft.com/office/powerpoint/2010/main" val="1234336645"/>
              </p:ext>
            </p:extLst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ko-KR" altLang="en-US" dirty="0" err="1"/>
              <a:t>텀</a:t>
            </a:r>
            <a:r>
              <a:rPr lang="en-US" altLang="ko-KR" dirty="0"/>
              <a:t> </a:t>
            </a:r>
            <a:r>
              <a:rPr lang="ko-KR" altLang="en-US" dirty="0"/>
              <a:t>프로젝트</a:t>
            </a:r>
            <a:r>
              <a:rPr lang="en-US" altLang="ko-KR" dirty="0"/>
              <a:t> </a:t>
            </a:r>
            <a:r>
              <a:rPr lang="ko-KR" altLang="en-US" dirty="0"/>
              <a:t>발표</a:t>
            </a:r>
            <a:r>
              <a:rPr lang="en-US" altLang="ko-KR" dirty="0"/>
              <a:t> </a:t>
            </a:r>
            <a:endParaRPr lang="ko-KR"/>
          </a:p>
          <a:p>
            <a:pPr algn="r"/>
            <a:r>
              <a:rPr lang="en-US" dirty="0"/>
              <a:t>2007180016 </a:t>
            </a:r>
            <a:r>
              <a:rPr lang="ko-KR" altLang="en-US" dirty="0" err="1">
                <a:latin typeface="Tw Cen MT"/>
              </a:rPr>
              <a:t>류규현</a:t>
            </a:r>
            <a:endParaRPr lang="en-US" dirty="0" err="1"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3856144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1147138208"/>
              </p:ext>
            </p:extLst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아쉬운 &amp; 부족한 점</a:t>
            </a:r>
          </a:p>
        </p:txBody>
      </p:sp>
      <p:sp>
        <p:nvSpPr>
          <p:cNvPr id="3" name="TextBox 2"/>
          <p:cNvSpPr txBox="1"/>
          <p:nvPr>
            <p:extLst>
              <p:ext uri="{D42A27DB-BD31-4B8C-83A1-F6EECF244321}">
                <p14:modId xmlns:p14="http://schemas.microsoft.com/office/powerpoint/2010/main" val="3857557246"/>
              </p:ext>
            </p:extLst>
          </p:nvPr>
        </p:nvSpPr>
        <p:spPr>
          <a:xfrm>
            <a:off x="1171164" y="2066925"/>
            <a:ext cx="10091744" cy="563231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ko-KR" altLang="en-US" dirty="0">
                <a:latin typeface="맑은 고딕"/>
                <a:ea typeface="맑은 고딕"/>
              </a:rPr>
              <a:t>월드 서버를 다중으로 구성할 수 있도록 했었으면..</a:t>
            </a:r>
          </a:p>
          <a:p>
            <a:pPr marL="285750" indent="-285750">
              <a:buChar char="•"/>
            </a:pPr>
            <a:endParaRPr lang="ko-KR" altLang="en-US" dirty="0">
              <a:latin typeface="맑은 고딕"/>
              <a:ea typeface="맑은 고딕"/>
            </a:endParaRPr>
          </a:p>
          <a:p>
            <a:pPr marL="285750" indent="-285750">
              <a:buChar char="•"/>
            </a:pPr>
            <a:r>
              <a:rPr lang="ko-KR" altLang="en-US" dirty="0">
                <a:latin typeface="맑은 고딕"/>
                <a:ea typeface="맑은 고딕"/>
              </a:rPr>
              <a:t>IDL 컴파일러를 만들어서 프로토콜 코드를 생산할 수 있도록.</a:t>
            </a:r>
          </a:p>
          <a:p>
            <a:pPr marL="285750" indent="-285750">
              <a:buChar char="•"/>
            </a:pPr>
            <a:endParaRPr lang="ko-KR" altLang="en-US" dirty="0">
              <a:latin typeface="맑은 고딕"/>
              <a:ea typeface="맑은 고딕"/>
            </a:endParaRPr>
          </a:p>
          <a:p>
            <a:pPr marL="285750" indent="-285750">
              <a:buChar char="•"/>
            </a:pPr>
            <a:r>
              <a:rPr lang="ko-KR" altLang="en-US" dirty="0">
                <a:latin typeface="맑은 고딕"/>
                <a:ea typeface="맑은 고딕"/>
              </a:rPr>
              <a:t>STL을 좀 더 잘 활용해 생산성을 더 높일 수 있도록 </a:t>
            </a:r>
            <a:r>
              <a:rPr lang="ko-KR" altLang="en-US" dirty="0" err="1">
                <a:latin typeface="맑은 고딕"/>
                <a:ea typeface="맑은 고딕"/>
              </a:rPr>
              <a:t>리팩토링</a:t>
            </a:r>
          </a:p>
          <a:p>
            <a:pPr marL="285750" indent="-285750">
              <a:buChar char="•"/>
            </a:pPr>
            <a:endParaRPr lang="ko-KR" altLang="en-US" dirty="0">
              <a:latin typeface="맑은 고딕"/>
              <a:ea typeface="맑은 고딕"/>
            </a:endParaRPr>
          </a:p>
          <a:p>
            <a:pPr marL="285750" indent="-285750">
              <a:buChar char="•"/>
            </a:pPr>
            <a:r>
              <a:rPr lang="ko-KR" altLang="en-US" dirty="0">
                <a:latin typeface="맑은 고딕"/>
                <a:ea typeface="맑은 고딕"/>
              </a:rPr>
              <a:t>서버 </a:t>
            </a:r>
            <a:r>
              <a:rPr lang="ko-KR" altLang="en-US" dirty="0" err="1">
                <a:latin typeface="맑은 고딕"/>
                <a:ea typeface="맑은 고딕"/>
              </a:rPr>
              <a:t>데몬이</a:t>
            </a:r>
            <a:r>
              <a:rPr lang="ko-KR" altLang="en-US" dirty="0">
                <a:latin typeface="맑은 고딕"/>
                <a:ea typeface="맑은 고딕"/>
              </a:rPr>
              <a:t> 여러 개 이다  보니 버그와 삽질의 파악이 늦어 지고 그만큼 기본 기능의 구현도 늦어 지고 추가 </a:t>
            </a:r>
            <a:r>
              <a:rPr lang="ko-KR" altLang="en-US" dirty="0" err="1">
                <a:latin typeface="맑은 고딕"/>
                <a:ea typeface="맑은 고딕"/>
              </a:rPr>
              <a:t>컨텐츠</a:t>
            </a:r>
            <a:r>
              <a:rPr lang="ko-KR" altLang="en-US" dirty="0">
                <a:latin typeface="맑은 고딕"/>
                <a:ea typeface="맑은 고딕"/>
              </a:rPr>
              <a:t> 구현도 마찬가지로 늦어 짐.</a:t>
            </a:r>
          </a:p>
          <a:p>
            <a:pPr marL="285750" indent="-285750">
              <a:buChar char="•"/>
            </a:pPr>
            <a:r>
              <a:rPr lang="ko-KR" altLang="en-US" dirty="0">
                <a:latin typeface="맑은 고딕"/>
                <a:ea typeface="맑은 고딕"/>
              </a:rPr>
              <a:t>(Break Point를 많이 </a:t>
            </a:r>
            <a:r>
              <a:rPr lang="ko-KR" altLang="en-US" dirty="0" err="1">
                <a:latin typeface="맑은 고딕"/>
                <a:ea typeface="맑은 고딕"/>
              </a:rPr>
              <a:t>찍게됨</a:t>
            </a:r>
            <a:r>
              <a:rPr lang="ko-KR" altLang="en-US" dirty="0">
                <a:latin typeface="맑은 고딕"/>
                <a:ea typeface="맑은 고딕"/>
              </a:rPr>
              <a:t>)</a:t>
            </a:r>
            <a:endParaRPr dirty="0"/>
          </a:p>
          <a:p>
            <a:pPr marL="285750" indent="-285750">
              <a:buChar char="•"/>
            </a:pPr>
            <a:endParaRPr lang="ko-KR" altLang="en-US" dirty="0">
              <a:latin typeface="맑은 고딕"/>
              <a:ea typeface="맑은 고딕"/>
            </a:endParaRPr>
          </a:p>
          <a:p>
            <a:pPr marL="285750" indent="-285750">
              <a:buChar char="•"/>
            </a:pPr>
            <a:r>
              <a:rPr lang="ko-KR" altLang="en-US" dirty="0">
                <a:latin typeface="맑은 고딕"/>
                <a:ea typeface="맑은 고딕"/>
              </a:rPr>
              <a:t>잔존하는 버그들.</a:t>
            </a:r>
          </a:p>
          <a:p>
            <a:pPr marL="285750" indent="-285750">
              <a:buChar char="•"/>
            </a:pPr>
            <a:endParaRPr lang="ko-KR" altLang="en-US" dirty="0">
              <a:latin typeface="맑은 고딕"/>
              <a:ea typeface="맑은 고딕"/>
            </a:endParaRPr>
          </a:p>
          <a:p>
            <a:pPr marL="285750" indent="-285750">
              <a:buChar char="•"/>
            </a:pPr>
            <a:r>
              <a:rPr lang="ko-KR" altLang="en-US" dirty="0">
                <a:latin typeface="맑은 고딕"/>
                <a:ea typeface="맑은 고딕"/>
              </a:rPr>
              <a:t>초기의 구조 설계 미스로 나중에 고치게 된 점이 많아 시간이 많이 소모됨.</a:t>
            </a:r>
          </a:p>
          <a:p>
            <a:pPr marL="742950" lvl="1" indent="-285750">
              <a:buChar char="•"/>
            </a:pPr>
            <a:r>
              <a:rPr lang="ko-KR" altLang="en-US" dirty="0">
                <a:latin typeface="맑은 고딕"/>
                <a:ea typeface="맑은 고딕"/>
              </a:rPr>
              <a:t>대표적인 예시 : User Unique ID, Packet Size</a:t>
            </a:r>
          </a:p>
          <a:p>
            <a:pPr marL="742950" lvl="1" indent="-285750">
              <a:buChar char="•"/>
            </a:pPr>
            <a:r>
              <a:rPr lang="ko-KR" altLang="en-US" dirty="0">
                <a:latin typeface="맑은 고딕"/>
                <a:ea typeface="맑은 고딕"/>
              </a:rPr>
              <a:t>최소한 사용하게 설계했다가 나중에 늘려야 는 경우가 발생함</a:t>
            </a:r>
          </a:p>
          <a:p>
            <a:pPr marL="285750" indent="-285750">
              <a:buChar char="•"/>
            </a:pPr>
            <a:endParaRPr lang="ko-KR" altLang="en-US" dirty="0">
              <a:latin typeface="맑은 고딕"/>
              <a:ea typeface="맑은 고딕"/>
            </a:endParaRPr>
          </a:p>
          <a:p>
            <a:pPr marL="285750" indent="-285750">
              <a:buChar char="•"/>
            </a:pPr>
            <a:endParaRPr lang="ko-KR" altLang="en-US" dirty="0">
              <a:latin typeface="맑은 고딕"/>
              <a:ea typeface="맑은 고딕"/>
            </a:endParaRPr>
          </a:p>
          <a:p>
            <a:pPr marL="285750" indent="-285750">
              <a:buChar char="•"/>
            </a:pPr>
            <a:endParaRPr lang="ko-KR" altLang="en-US" dirty="0">
              <a:latin typeface="맑은 고딕"/>
              <a:ea typeface="맑은 고딕"/>
            </a:endParaRPr>
          </a:p>
          <a:p>
            <a:pPr marL="285750" indent="-285750">
              <a:buChar char="•"/>
            </a:pPr>
            <a:endParaRPr lang="ko-KR" altLang="en-US" dirty="0">
              <a:latin typeface="맑은 고딕"/>
              <a:ea typeface="맑은 고딕"/>
            </a:endParaRPr>
          </a:p>
          <a:p>
            <a:pPr marL="285750" indent="-285750">
              <a:buChar char="•"/>
            </a:pPr>
            <a:endParaRPr lang="ko-KR" altLang="en-US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71979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extLst>
              <p:ext uri="{D42A27DB-BD31-4B8C-83A1-F6EECF244321}">
                <p14:modId xmlns:p14="http://schemas.microsoft.com/office/powerpoint/2010/main" val="3505348652"/>
              </p:ext>
            </p:extLst>
          </p:nvPr>
        </p:nvSpPr>
        <p:spPr>
          <a:xfrm>
            <a:off x="5303566" y="3086100"/>
            <a:ext cx="1876425" cy="665283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638910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371139938"/>
              </p:ext>
            </p:extLst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서버 및 기본 기능</a:t>
            </a:r>
            <a:endParaRPr lang="ko-KR" altLang="en-US" dirty="0"/>
          </a:p>
        </p:txBody>
      </p:sp>
      <p:sp>
        <p:nvSpPr>
          <p:cNvPr id="4" name="TextBox 3"/>
          <p:cNvSpPr txBox="1"/>
          <p:nvPr>
            <p:extLst>
              <p:ext uri="{D42A27DB-BD31-4B8C-83A1-F6EECF244321}">
                <p14:modId xmlns:p14="http://schemas.microsoft.com/office/powerpoint/2010/main" val="2803754518"/>
              </p:ext>
            </p:extLst>
          </p:nvPr>
        </p:nvSpPr>
        <p:spPr>
          <a:xfrm>
            <a:off x="3761056" y="3705225"/>
            <a:ext cx="1444625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latin typeface="맑은 고딕"/>
                <a:ea typeface="맑은 고딕"/>
              </a:rPr>
              <a:t>DB</a:t>
            </a:r>
            <a:endParaRPr lang="ko-KR" dirty="0"/>
          </a:p>
        </p:txBody>
      </p:sp>
      <p:sp>
        <p:nvSpPr>
          <p:cNvPr id="5" name="TextBox 4"/>
          <p:cNvSpPr txBox="1"/>
          <p:nvPr>
            <p:extLst>
              <p:ext uri="{D42A27DB-BD31-4B8C-83A1-F6EECF244321}">
                <p14:modId xmlns:p14="http://schemas.microsoft.com/office/powerpoint/2010/main" val="202228148"/>
              </p:ext>
            </p:extLst>
          </p:nvPr>
        </p:nvSpPr>
        <p:spPr>
          <a:xfrm>
            <a:off x="2885063" y="2819400"/>
            <a:ext cx="1444625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latin typeface="맑은 고딕"/>
                <a:ea typeface="맑은 고딕"/>
              </a:rPr>
              <a:t>Auth</a:t>
            </a:r>
          </a:p>
        </p:txBody>
      </p:sp>
      <p:sp>
        <p:nvSpPr>
          <p:cNvPr id="6" name="TextBox 5"/>
          <p:cNvSpPr txBox="1"/>
          <p:nvPr>
            <p:extLst>
              <p:ext uri="{D42A27DB-BD31-4B8C-83A1-F6EECF244321}">
                <p14:modId xmlns:p14="http://schemas.microsoft.com/office/powerpoint/2010/main" val="1563136029"/>
              </p:ext>
            </p:extLst>
          </p:nvPr>
        </p:nvSpPr>
        <p:spPr>
          <a:xfrm>
            <a:off x="1923376" y="3714750"/>
            <a:ext cx="1444625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latin typeface="맑은 고딕"/>
                <a:ea typeface="맑은 고딕"/>
              </a:rPr>
              <a:t>World</a:t>
            </a:r>
          </a:p>
        </p:txBody>
      </p:sp>
      <p:sp>
        <p:nvSpPr>
          <p:cNvPr id="7" name="TextBox 6"/>
          <p:cNvSpPr txBox="1"/>
          <p:nvPr>
            <p:extLst>
              <p:ext uri="{D42A27DB-BD31-4B8C-83A1-F6EECF244321}">
                <p14:modId xmlns:p14="http://schemas.microsoft.com/office/powerpoint/2010/main" val="4027338544"/>
              </p:ext>
            </p:extLst>
          </p:nvPr>
        </p:nvSpPr>
        <p:spPr>
          <a:xfrm>
            <a:off x="1970984" y="4686300"/>
            <a:ext cx="1444625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latin typeface="맑은 고딕"/>
                <a:ea typeface="맑은 고딕"/>
              </a:rPr>
              <a:t>NPC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2666065" y="3200400"/>
            <a:ext cx="941973" cy="5102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cxnSpLocks/>
          </p:cNvCxnSpPr>
          <p:nvPr/>
        </p:nvCxnSpPr>
        <p:spPr>
          <a:xfrm flipH="1">
            <a:off x="2599414" y="4114800"/>
            <a:ext cx="95544" cy="5680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cxnSpLocks/>
          </p:cNvCxnSpPr>
          <p:nvPr/>
        </p:nvCxnSpPr>
        <p:spPr>
          <a:xfrm flipH="1">
            <a:off x="3456363" y="4105275"/>
            <a:ext cx="836169" cy="7893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cxnSpLocks/>
          </p:cNvCxnSpPr>
          <p:nvPr/>
        </p:nvCxnSpPr>
        <p:spPr>
          <a:xfrm flipH="1" flipV="1">
            <a:off x="4065749" y="3209925"/>
            <a:ext cx="297533" cy="4615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cxnSpLocks/>
          </p:cNvCxnSpPr>
          <p:nvPr/>
        </p:nvCxnSpPr>
        <p:spPr>
          <a:xfrm flipH="1" flipV="1">
            <a:off x="3389711" y="3886200"/>
            <a:ext cx="191730" cy="189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aphicFrame>
        <p:nvGraphicFramePr>
          <p:cNvPr id="13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515137"/>
              </p:ext>
            </p:extLst>
          </p:nvPr>
        </p:nvGraphicFramePr>
        <p:xfrm>
          <a:off x="6249842" y="1760187"/>
          <a:ext cx="5276850" cy="424585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933825">
                  <a:extLst>
                    <a:ext uri="{9D8B030D-6E8A-4147-A177-3AD203B41FA5}">
                      <a16:colId xmlns:a16="http://schemas.microsoft.com/office/drawing/2014/main" val="3535596605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val="4127339727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구현 여부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578934"/>
                  </a:ext>
                </a:extLst>
              </a:tr>
              <a:tr h="5583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DB 저장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75A42E"/>
                          </a:solidFill>
                        </a:rPr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891507"/>
                  </a:ext>
                </a:extLst>
              </a:tr>
              <a:tr h="5447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Lua, XML 스크립트 활용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75A42E"/>
                          </a:solidFill>
                        </a:rPr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868185"/>
                  </a:ext>
                </a:extLst>
              </a:tr>
              <a:tr h="5447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NPC A* 길 찾기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75A42E"/>
                          </a:solidFill>
                        </a:rPr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99061"/>
                  </a:ext>
                </a:extLst>
              </a:tr>
              <a:tr h="5447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NPC 선공 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860859"/>
                  </a:ext>
                </a:extLst>
              </a:tr>
              <a:tr h="5447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레벨 업 및 전투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75A42E"/>
                          </a:solidFill>
                        </a:rPr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18146"/>
                  </a:ext>
                </a:extLst>
              </a:tr>
              <a:tr h="5447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플레이어 이동, 채팅, 기타 메시지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buNone/>
                      </a:pPr>
                      <a:r>
                        <a:rPr lang="ko-KR" sz="1800" b="1" i="0" u="none" strike="noStrike" noProof="0" dirty="0">
                          <a:solidFill>
                            <a:srgbClr val="75A42E"/>
                          </a:solidFill>
                          <a:ea typeface="Malgun Gothic"/>
                        </a:rPr>
                        <a:t>O</a:t>
                      </a:r>
                      <a:endParaRPr 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10588"/>
                  </a:ext>
                </a:extLst>
              </a:tr>
              <a:tr h="5447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지형 장애물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buNone/>
                      </a:pPr>
                      <a:r>
                        <a:rPr lang="en-US" altLang="ko-KR" sz="1800" b="1" i="0" u="none" strike="noStrike" noProof="0" dirty="0">
                          <a:solidFill>
                            <a:srgbClr val="75A42E"/>
                          </a:solidFill>
                          <a:ea typeface="Malgun Gothic"/>
                        </a:rPr>
                        <a:t>O</a:t>
                      </a:r>
                      <a:endParaRPr 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0800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0651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4160878605"/>
              </p:ext>
            </p:extLst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추가 기능 및 기타 구현 사항</a:t>
            </a:r>
          </a:p>
        </p:txBody>
      </p:sp>
      <p:graphicFrame>
        <p:nvGraphicFramePr>
          <p:cNvPr id="13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740446"/>
              </p:ext>
            </p:extLst>
          </p:nvPr>
        </p:nvGraphicFramePr>
        <p:xfrm>
          <a:off x="3304016" y="2295525"/>
          <a:ext cx="5276850" cy="369569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933825">
                  <a:extLst>
                    <a:ext uri="{9D8B030D-6E8A-4147-A177-3AD203B41FA5}">
                      <a16:colId xmlns:a16="http://schemas.microsoft.com/office/drawing/2014/main" val="3535596605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val="4127339727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구현 여부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578934"/>
                  </a:ext>
                </a:extLst>
              </a:tr>
              <a:tr h="558355">
                <a:tc>
                  <a:txBody>
                    <a:bodyPr/>
                    <a:lstStyle/>
                    <a:p>
                      <a:pPr lvl="0" latinLnBrk="1">
                        <a:buNone/>
                      </a:pPr>
                      <a:r>
                        <a:rPr lang="ko-KR" altLang="en-US" dirty="0"/>
                        <a:t>동적 라이브러리 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buNone/>
                      </a:pPr>
                      <a:r>
                        <a:rPr lang="ko-KR" sz="1800" b="1" i="0" u="none" strike="noStrike" noProof="0" dirty="0">
                          <a:solidFill>
                            <a:srgbClr val="75A42E"/>
                          </a:solidFill>
                          <a:ea typeface="Malgun Gothic"/>
                        </a:rPr>
                        <a:t>O</a:t>
                      </a:r>
                      <a:endParaRPr 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569409"/>
                  </a:ext>
                </a:extLst>
              </a:tr>
              <a:tr h="5583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NPC 키워드 대화 기능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75A42E"/>
                          </a:solidFill>
                        </a:rPr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891507"/>
                  </a:ext>
                </a:extLst>
              </a:tr>
              <a:tr h="5447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퀘스트</a:t>
                      </a:r>
                      <a:r>
                        <a:rPr lang="ko-KR" altLang="en-US" dirty="0"/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buNone/>
                      </a:pPr>
                      <a:r>
                        <a:rPr lang="ko-KR" sz="1800" b="1" i="0" u="none" strike="noStrike" noProof="0" dirty="0">
                          <a:solidFill>
                            <a:srgbClr val="FF0000"/>
                          </a:solidFill>
                          <a:ea typeface="Malgun Gothic"/>
                        </a:rPr>
                        <a:t>X</a:t>
                      </a:r>
                      <a:endParaRPr lang="ko-KR" altLang="en-US" b="1" dirty="0">
                        <a:solidFill>
                          <a:srgbClr val="75A42E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868185"/>
                  </a:ext>
                </a:extLst>
              </a:tr>
              <a:tr h="5447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평판 기능 </a:t>
                      </a:r>
                      <a:endParaRPr lang="ko-KR" alt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buNone/>
                      </a:pPr>
                      <a:r>
                        <a:rPr lang="ko-KR" sz="1800" b="1" i="0" u="none" strike="noStrike" noProof="0" dirty="0">
                          <a:solidFill>
                            <a:srgbClr val="FF0000"/>
                          </a:solidFill>
                          <a:ea typeface="Malgun Gothic"/>
                        </a:rPr>
                        <a:t>X</a:t>
                      </a:r>
                      <a:endParaRPr lang="ko-KR" altLang="en-US" b="1" dirty="0">
                        <a:solidFill>
                          <a:srgbClr val="75A42E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99061"/>
                  </a:ext>
                </a:extLst>
              </a:tr>
              <a:tr h="5447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 별 서버 분리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buNone/>
                      </a:pPr>
                      <a:r>
                        <a:rPr lang="ko-KR" sz="1800" b="1" i="0" u="none" strike="noStrike" noProof="0" dirty="0">
                          <a:solidFill>
                            <a:srgbClr val="75A42E"/>
                          </a:solidFill>
                          <a:ea typeface="Malgun Gothic"/>
                        </a:rPr>
                        <a:t>O</a:t>
                      </a:r>
                      <a:endParaRPr lang="ko-KR" sz="1800" i="0" u="none" strike="noStrike" noProof="0" dirty="0">
                        <a:solidFill>
                          <a:srgbClr val="75A42E"/>
                        </a:solidFill>
                        <a:ea typeface="Malgun Gothic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860859"/>
                  </a:ext>
                </a:extLst>
              </a:tr>
              <a:tr h="544734">
                <a:tc>
                  <a:txBody>
                    <a:bodyPr/>
                    <a:lstStyle/>
                    <a:p>
                      <a:pPr lvl="0" latinLnBrk="1">
                        <a:buNone/>
                      </a:pPr>
                      <a:r>
                        <a:rPr lang="ko-KR" altLang="en-US" dirty="0"/>
                        <a:t>시작 위치 변경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buNone/>
                      </a:pPr>
                      <a:r>
                        <a:rPr lang="en-US" altLang="en-US" b="1" dirty="0">
                          <a:solidFill>
                            <a:srgbClr val="75A42E"/>
                          </a:solidFill>
                        </a:rPr>
                        <a:t>O</a:t>
                      </a:r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181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5851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75892614"/>
              </p:ext>
            </p:extLst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클라이언트 </a:t>
            </a:r>
          </a:p>
        </p:txBody>
      </p:sp>
      <p:pic>
        <p:nvPicPr>
          <p:cNvPr id="3" name="그림 3"/>
          <p:cNvPicPr>
            <a:picLocks noChangeAspect="1"/>
          </p:cNvPicPr>
          <p:nvPr/>
        </p:nvPicPr>
        <p:blipFill rotWithShape="1">
          <a:blip r:embed="rId3"/>
          <a:srcRect l="11215" t="10667" r="30318" b="35320"/>
          <a:stretch/>
        </p:blipFill>
        <p:spPr>
          <a:xfrm>
            <a:off x="590550" y="1762125"/>
            <a:ext cx="3142569" cy="1638957"/>
          </a:xfrm>
          <a:prstGeom prst="rect">
            <a:avLst/>
          </a:prstGeom>
        </p:spPr>
      </p:pic>
      <p:sp>
        <p:nvSpPr>
          <p:cNvPr id="5" name="TextBox 4"/>
          <p:cNvSpPr txBox="1"/>
          <p:nvPr>
            <p:extLst>
              <p:ext uri="{D42A27DB-BD31-4B8C-83A1-F6EECF244321}">
                <p14:modId xmlns:p14="http://schemas.microsoft.com/office/powerpoint/2010/main" val="3855744851"/>
              </p:ext>
            </p:extLst>
          </p:nvPr>
        </p:nvSpPr>
        <p:spPr>
          <a:xfrm>
            <a:off x="628430" y="355282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latin typeface="맑은 고딕"/>
                <a:ea typeface="맑은 고딕"/>
              </a:rPr>
              <a:t>로그인 화면 </a:t>
            </a:r>
          </a:p>
        </p:txBody>
      </p:sp>
      <p:sp>
        <p:nvSpPr>
          <p:cNvPr id="9" name="TextBox 8"/>
          <p:cNvSpPr txBox="1"/>
          <p:nvPr>
            <p:extLst>
              <p:ext uri="{D42A27DB-BD31-4B8C-83A1-F6EECF244321}">
                <p14:modId xmlns:p14="http://schemas.microsoft.com/office/powerpoint/2010/main" val="2316618380"/>
              </p:ext>
            </p:extLst>
          </p:nvPr>
        </p:nvSpPr>
        <p:spPr>
          <a:xfrm>
            <a:off x="6216593" y="5676900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latin typeface="맑은 고딕"/>
                <a:ea typeface="맑은 고딕"/>
              </a:rPr>
              <a:t>게임 화면 </a:t>
            </a:r>
          </a:p>
        </p:txBody>
      </p:sp>
      <p:pic>
        <p:nvPicPr>
          <p:cNvPr id="10" name="그림 10"/>
          <p:cNvPicPr>
            <a:picLocks noChangeAspect="1"/>
          </p:cNvPicPr>
          <p:nvPr/>
        </p:nvPicPr>
        <p:blipFill rotWithShape="1">
          <a:blip r:embed="rId4"/>
          <a:srcRect l="16030" t="14529" r="24955" b="32419"/>
          <a:stretch/>
        </p:blipFill>
        <p:spPr>
          <a:xfrm>
            <a:off x="3789621" y="1762125"/>
            <a:ext cx="7605202" cy="382841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894138" y="1712272"/>
            <a:ext cx="1655762" cy="12515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008688" y="3648075"/>
            <a:ext cx="3483279" cy="1712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531350" y="3648075"/>
            <a:ext cx="1857447" cy="17129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>
            <p:extLst>
              <p:ext uri="{D42A27DB-BD31-4B8C-83A1-F6EECF244321}">
                <p14:modId xmlns:p14="http://schemas.microsoft.com/office/powerpoint/2010/main" val="208944618"/>
              </p:ext>
            </p:extLst>
          </p:nvPr>
        </p:nvSpPr>
        <p:spPr>
          <a:xfrm>
            <a:off x="3399233" y="1346897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 err="1">
                <a:latin typeface="맑은 고딕"/>
                <a:ea typeface="맑은 고딕"/>
              </a:rPr>
              <a:t>상태창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</a:p>
        </p:txBody>
      </p:sp>
      <p:sp>
        <p:nvSpPr>
          <p:cNvPr id="17" name="TextBox 16"/>
          <p:cNvSpPr txBox="1"/>
          <p:nvPr>
            <p:extLst>
              <p:ext uri="{D42A27DB-BD31-4B8C-83A1-F6EECF244321}">
                <p14:modId xmlns:p14="http://schemas.microsoft.com/office/powerpoint/2010/main" val="3524275822"/>
              </p:ext>
            </p:extLst>
          </p:nvPr>
        </p:nvSpPr>
        <p:spPr>
          <a:xfrm>
            <a:off x="6293818" y="3209204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latin typeface="맑은 고딕"/>
                <a:ea typeface="맑은 고딕"/>
              </a:rPr>
              <a:t>전투 메시지</a:t>
            </a:r>
          </a:p>
        </p:txBody>
      </p:sp>
      <p:sp>
        <p:nvSpPr>
          <p:cNvPr id="18" name="TextBox 17"/>
          <p:cNvSpPr txBox="1"/>
          <p:nvPr>
            <p:extLst>
              <p:ext uri="{D42A27DB-BD31-4B8C-83A1-F6EECF244321}">
                <p14:modId xmlns:p14="http://schemas.microsoft.com/office/powerpoint/2010/main" val="2981019004"/>
              </p:ext>
            </p:extLst>
          </p:nvPr>
        </p:nvSpPr>
        <p:spPr>
          <a:xfrm>
            <a:off x="9089207" y="3177834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 err="1">
                <a:latin typeface="맑은 고딕"/>
                <a:ea typeface="맑은 고딕"/>
              </a:rPr>
              <a:t>채팅창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12989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클라이언트 </a:t>
            </a:r>
          </a:p>
        </p:txBody>
      </p:sp>
      <p:pic>
        <p:nvPicPr>
          <p:cNvPr id="4" name="그림 5"/>
          <p:cNvPicPr>
            <a:picLocks noChangeAspect="1"/>
          </p:cNvPicPr>
          <p:nvPr/>
        </p:nvPicPr>
        <p:blipFill rotWithShape="1">
          <a:blip r:embed="rId3"/>
          <a:srcRect l="58968" t="41890" r="18252" b="34387"/>
          <a:stretch/>
        </p:blipFill>
        <p:spPr>
          <a:xfrm>
            <a:off x="6541381" y="2905125"/>
            <a:ext cx="4936087" cy="2886059"/>
          </a:xfrm>
          <a:prstGeom prst="rect">
            <a:avLst/>
          </a:prstGeom>
        </p:spPr>
      </p:pic>
      <p:sp>
        <p:nvSpPr>
          <p:cNvPr id="8" name="TextBox 7"/>
          <p:cNvSpPr txBox="1"/>
          <p:nvPr>
            <p:extLst>
              <p:ext uri="{D42A27DB-BD31-4B8C-83A1-F6EECF244321}">
                <p14:modId xmlns:p14="http://schemas.microsoft.com/office/powerpoint/2010/main" val="3359960884"/>
              </p:ext>
            </p:extLst>
          </p:nvPr>
        </p:nvSpPr>
        <p:spPr>
          <a:xfrm>
            <a:off x="7637123" y="589597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latin typeface="맑은 고딕"/>
                <a:ea typeface="맑은 고딕"/>
              </a:rPr>
              <a:t>키워드 대화 진행 </a:t>
            </a:r>
          </a:p>
        </p:txBody>
      </p:sp>
      <p:pic>
        <p:nvPicPr>
          <p:cNvPr id="11" name="그림 12"/>
          <p:cNvPicPr>
            <a:picLocks noChangeAspect="1"/>
          </p:cNvPicPr>
          <p:nvPr/>
        </p:nvPicPr>
        <p:blipFill rotWithShape="1">
          <a:blip r:embed="rId4"/>
          <a:srcRect l="24183" t="11562" r="23731" b="35497"/>
          <a:stretch/>
        </p:blipFill>
        <p:spPr>
          <a:xfrm>
            <a:off x="6791289" y="266700"/>
            <a:ext cx="4430909" cy="2515551"/>
          </a:xfrm>
          <a:prstGeom prst="rect">
            <a:avLst/>
          </a:prstGeom>
        </p:spPr>
      </p:pic>
      <p:sp>
        <p:nvSpPr>
          <p:cNvPr id="21" name="TextBox 20"/>
          <p:cNvSpPr txBox="1"/>
          <p:nvPr>
            <p:extLst>
              <p:ext uri="{D42A27DB-BD31-4B8C-83A1-F6EECF244321}">
                <p14:modId xmlns:p14="http://schemas.microsoft.com/office/powerpoint/2010/main" val="2942867929"/>
              </p:ext>
            </p:extLst>
          </p:nvPr>
        </p:nvSpPr>
        <p:spPr>
          <a:xfrm>
            <a:off x="4018141" y="1338788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latin typeface="맑은 고딕"/>
                <a:ea typeface="맑은 고딕"/>
              </a:rPr>
              <a:t>사망 화면</a:t>
            </a:r>
          </a:p>
        </p:txBody>
      </p:sp>
      <p:sp>
        <p:nvSpPr>
          <p:cNvPr id="22" name="TextBox 21"/>
          <p:cNvSpPr txBox="1"/>
          <p:nvPr>
            <p:extLst>
              <p:ext uri="{D42A27DB-BD31-4B8C-83A1-F6EECF244321}">
                <p14:modId xmlns:p14="http://schemas.microsoft.com/office/powerpoint/2010/main" val="2076967808"/>
              </p:ext>
            </p:extLst>
          </p:nvPr>
        </p:nvSpPr>
        <p:spPr>
          <a:xfrm>
            <a:off x="2106199" y="5414677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latin typeface="맑은 고딕"/>
                <a:ea typeface="맑은 고딕"/>
              </a:rPr>
              <a:t>전투 메시지</a:t>
            </a:r>
          </a:p>
        </p:txBody>
      </p:sp>
      <p:pic>
        <p:nvPicPr>
          <p:cNvPr id="24" name="그림 24"/>
          <p:cNvPicPr>
            <a:picLocks noChangeAspect="1"/>
          </p:cNvPicPr>
          <p:nvPr/>
        </p:nvPicPr>
        <p:blipFill rotWithShape="1">
          <a:blip r:embed="rId5"/>
          <a:srcRect l="32879" t="38138" r="45820" b="38764"/>
          <a:stretch/>
        </p:blipFill>
        <p:spPr>
          <a:xfrm>
            <a:off x="1096963" y="2314575"/>
            <a:ext cx="4765829" cy="293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759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281633853"/>
              </p:ext>
            </p:extLst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게임 월드</a:t>
            </a:r>
          </a:p>
        </p:txBody>
      </p:sp>
      <p:pic>
        <p:nvPicPr>
          <p:cNvPr id="3" name="그림 3"/>
          <p:cNvPicPr>
            <a:picLocks noChangeAspect="1"/>
          </p:cNvPicPr>
          <p:nvPr/>
        </p:nvPicPr>
        <p:blipFill rotWithShape="1">
          <a:blip r:embed="rId3"/>
          <a:srcRect l="21762" t="15630" r="39312" b="35637"/>
          <a:stretch/>
        </p:blipFill>
        <p:spPr>
          <a:xfrm>
            <a:off x="7112681" y="3209925"/>
            <a:ext cx="4750690" cy="3342062"/>
          </a:xfrm>
          <a:prstGeom prst="rect">
            <a:avLst/>
          </a:prstGeom>
        </p:spPr>
      </p:pic>
      <p:pic>
        <p:nvPicPr>
          <p:cNvPr id="5" name="그림 5"/>
          <p:cNvPicPr>
            <a:picLocks noChangeAspect="1"/>
          </p:cNvPicPr>
          <p:nvPr/>
        </p:nvPicPr>
        <p:blipFill rotWithShape="1">
          <a:blip r:embed="rId4"/>
          <a:srcRect l="16497" t="10004" r="18603" b="36888"/>
          <a:stretch/>
        </p:blipFill>
        <p:spPr>
          <a:xfrm>
            <a:off x="495126" y="1781175"/>
            <a:ext cx="6372987" cy="295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2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1494928303"/>
              </p:ext>
            </p:extLst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스트레스 테스트  </a:t>
            </a:r>
          </a:p>
        </p:txBody>
      </p:sp>
      <p:pic>
        <p:nvPicPr>
          <p:cNvPr id="4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31" y="1924050"/>
            <a:ext cx="5764472" cy="3461373"/>
          </a:xfrm>
          <a:prstGeom prst="rect">
            <a:avLst/>
          </a:prstGeom>
        </p:spPr>
      </p:pic>
      <p:sp>
        <p:nvSpPr>
          <p:cNvPr id="8" name="TextBox 7"/>
          <p:cNvSpPr txBox="1"/>
          <p:nvPr>
            <p:extLst>
              <p:ext uri="{D42A27DB-BD31-4B8C-83A1-F6EECF244321}">
                <p14:modId xmlns:p14="http://schemas.microsoft.com/office/powerpoint/2010/main" val="857794621"/>
              </p:ext>
            </p:extLst>
          </p:nvPr>
        </p:nvSpPr>
        <p:spPr>
          <a:xfrm>
            <a:off x="6647437" y="2618107"/>
            <a:ext cx="5199062" cy="206210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ko-KR" altLang="en-US" sz="1600" dirty="0">
                <a:latin typeface="맑은 고딕"/>
                <a:ea typeface="맑은 고딕"/>
              </a:rPr>
              <a:t>마을을 기준으로 </a:t>
            </a:r>
            <a:r>
              <a:rPr lang="ko-KR" altLang="en-US" sz="1600" dirty="0" err="1">
                <a:latin typeface="맑은 고딕"/>
                <a:ea typeface="맑은 고딕"/>
              </a:rPr>
              <a:t>핫스팟</a:t>
            </a:r>
            <a:r>
              <a:rPr lang="ko-KR" altLang="en-US" sz="1600" dirty="0">
                <a:latin typeface="맑은 고딕"/>
                <a:ea typeface="맑은 고딕"/>
              </a:rPr>
              <a:t> 설정</a:t>
            </a:r>
          </a:p>
          <a:p>
            <a:pPr marL="285750" indent="-285750">
              <a:buChar char="•"/>
            </a:pPr>
            <a:endParaRPr lang="ko-KR" altLang="en-US" sz="1600" dirty="0">
              <a:latin typeface="맑은 고딕"/>
              <a:ea typeface="맑은 고딕"/>
            </a:endParaRPr>
          </a:p>
          <a:p>
            <a:pPr marL="285750" indent="-285750">
              <a:buChar char="•"/>
            </a:pPr>
            <a:r>
              <a:rPr lang="ko-KR" altLang="en-US" sz="1600" dirty="0">
                <a:latin typeface="맑은 고딕"/>
                <a:ea typeface="맑은 고딕"/>
              </a:rPr>
              <a:t>Auth 서버를 거치면서 인증에 실패하는 계정이 일부 있어 대략 200~300개의 계정이 월드 서버에 접속, 1초에 1회씩 메시지를 보내며 랜덤 방향 이동.</a:t>
            </a:r>
          </a:p>
          <a:p>
            <a:pPr marL="285750" indent="-285750">
              <a:buChar char="•"/>
            </a:pPr>
            <a:endParaRPr lang="ko-KR" altLang="en-US" sz="1600" dirty="0">
              <a:latin typeface="맑은 고딕"/>
              <a:ea typeface="맑은 고딕"/>
            </a:endParaRPr>
          </a:p>
          <a:p>
            <a:pPr marL="285750" indent="-285750">
              <a:buChar char="•"/>
            </a:pPr>
            <a:r>
              <a:rPr lang="ko-KR" altLang="en-US" sz="1600" dirty="0">
                <a:latin typeface="맑은 고딕"/>
                <a:ea typeface="맑은 고딕"/>
              </a:rPr>
              <a:t>클라이언트 내에서는 더미 플레이어들이 전부 잘 </a:t>
            </a:r>
            <a:r>
              <a:rPr lang="ko-KR" altLang="en-US" sz="1600" dirty="0" err="1">
                <a:latin typeface="맑은 고딕"/>
                <a:ea typeface="맑은 고딕"/>
              </a:rPr>
              <a:t>움직이는게</a:t>
            </a:r>
            <a:r>
              <a:rPr lang="ko-KR" altLang="en-US" sz="1600" dirty="0">
                <a:latin typeface="맑은 고딕"/>
                <a:ea typeface="맑은 고딕"/>
              </a:rPr>
              <a:t> 아니라 일부만 움직이듯이 보임.</a:t>
            </a:r>
          </a:p>
        </p:txBody>
      </p:sp>
    </p:spTree>
    <p:extLst>
      <p:ext uri="{BB962C8B-B14F-4D97-AF65-F5344CB8AC3E}">
        <p14:creationId xmlns:p14="http://schemas.microsoft.com/office/powerpoint/2010/main" val="583508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  <p:extLst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스트레스 테스트  </a:t>
            </a:r>
          </a:p>
        </p:txBody>
      </p:sp>
      <p:sp>
        <p:nvSpPr>
          <p:cNvPr id="8" name="TextBox 7"/>
          <p:cNvSpPr txBox="1"/>
          <p:nvPr>
            <p:extLst>
              <p:ext uri="{D42A27DB-BD31-4B8C-83A1-F6EECF244321}">
                <p14:modId xmlns:p14="http://schemas.microsoft.com/office/powerpoint/2010/main" val="133291927"/>
              </p:ext>
            </p:extLst>
          </p:nvPr>
        </p:nvSpPr>
        <p:spPr>
          <a:xfrm>
            <a:off x="6647437" y="2618107"/>
            <a:ext cx="5199062" cy="255454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ko-KR" altLang="en-US" sz="1600" dirty="0">
                <a:latin typeface="맑은 고딕"/>
                <a:ea typeface="맑은 고딕"/>
              </a:rPr>
              <a:t>다수의 플레이어가 들어오면서 유령 위치가 발생하는 것으로 추정됨.</a:t>
            </a:r>
          </a:p>
          <a:p>
            <a:pPr marL="285750" indent="-285750">
              <a:buChar char="•"/>
            </a:pPr>
            <a:endParaRPr lang="ko-KR" altLang="en-US" sz="1600" dirty="0">
              <a:latin typeface="맑은 고딕"/>
              <a:ea typeface="맑은 고딕"/>
            </a:endParaRPr>
          </a:p>
          <a:p>
            <a:pPr marL="285750" indent="-285750">
              <a:buChar char="•"/>
            </a:pPr>
            <a:r>
              <a:rPr lang="ko-KR" altLang="en-US" sz="1600" dirty="0">
                <a:latin typeface="맑은 고딕"/>
                <a:ea typeface="맑은 고딕"/>
              </a:rPr>
              <a:t>플레이어 객체는 메모리에 다수 할당되지만 월드 </a:t>
            </a:r>
            <a:r>
              <a:rPr lang="ko-KR" altLang="en-US" sz="1600" dirty="0" err="1">
                <a:latin typeface="맑은 고딕"/>
                <a:ea typeface="맑은 고딕"/>
              </a:rPr>
              <a:t>맵에</a:t>
            </a:r>
            <a:r>
              <a:rPr lang="ko-KR" altLang="en-US" sz="1600" dirty="0">
                <a:latin typeface="맑은 고딕"/>
                <a:ea typeface="맑은 고딕"/>
              </a:rPr>
              <a:t> 제대로 배치되지 않고, 일부의 이동 처리가 좌표 변경만 처리되는 것으로 추정.</a:t>
            </a:r>
          </a:p>
          <a:p>
            <a:pPr marL="285750" indent="-285750">
              <a:buChar char="•"/>
            </a:pPr>
            <a:endParaRPr lang="ko-KR" altLang="en-US" sz="1600" dirty="0">
              <a:latin typeface="맑은 고딕"/>
              <a:ea typeface="맑은 고딕"/>
            </a:endParaRPr>
          </a:p>
          <a:p>
            <a:pPr marL="285750" indent="-285750">
              <a:buChar char="•"/>
            </a:pPr>
            <a:r>
              <a:rPr lang="ko-KR" altLang="en-US" sz="1600" dirty="0">
                <a:latin typeface="맑은 고딕"/>
                <a:ea typeface="맑은 고딕"/>
              </a:rPr>
              <a:t>이동에 대한 Notify를 Sector를 나눠서 보내는데 Sector 할당이 제대로 안되고 </a:t>
            </a:r>
            <a:r>
              <a:rPr lang="ko-KR" altLang="en-US" sz="1600" dirty="0" err="1">
                <a:latin typeface="맑은 고딕"/>
                <a:ea typeface="맑은 고딕"/>
              </a:rPr>
              <a:t>있는걸로</a:t>
            </a:r>
            <a:r>
              <a:rPr lang="ko-KR" altLang="en-US" sz="1600" dirty="0">
                <a:latin typeface="맑은 고딕"/>
                <a:ea typeface="맑은 고딕"/>
              </a:rPr>
              <a:t> 유추됨.</a:t>
            </a:r>
          </a:p>
          <a:p>
            <a:pPr marL="285750" indent="-285750">
              <a:buChar char="•"/>
            </a:pPr>
            <a:endParaRPr lang="ko-KR" altLang="en-US" sz="1600" dirty="0">
              <a:latin typeface="맑은 고딕"/>
              <a:ea typeface="맑은 고딕"/>
            </a:endParaRPr>
          </a:p>
        </p:txBody>
      </p:sp>
      <p:pic>
        <p:nvPicPr>
          <p:cNvPr id="3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214" y="2898239"/>
            <a:ext cx="5455919" cy="149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832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4225694461"/>
              </p:ext>
            </p:extLst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진행하며 느낀 점</a:t>
            </a:r>
          </a:p>
        </p:txBody>
      </p:sp>
      <p:sp>
        <p:nvSpPr>
          <p:cNvPr id="3" name="TextBox 2"/>
          <p:cNvSpPr txBox="1"/>
          <p:nvPr>
            <p:extLst>
              <p:ext uri="{D42A27DB-BD31-4B8C-83A1-F6EECF244321}">
                <p14:modId xmlns:p14="http://schemas.microsoft.com/office/powerpoint/2010/main" val="769898335"/>
              </p:ext>
            </p:extLst>
          </p:nvPr>
        </p:nvSpPr>
        <p:spPr>
          <a:xfrm>
            <a:off x="1141413" y="2099250"/>
            <a:ext cx="10091744" cy="507831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ko-KR" altLang="en-US" dirty="0">
                <a:latin typeface="맑은 고딕"/>
                <a:ea typeface="맑은 고딕"/>
              </a:rPr>
              <a:t>서버를 기능별로 묶다 보니 기능 구현에 시간 너무 많이 소요됨</a:t>
            </a:r>
          </a:p>
          <a:p>
            <a:pPr marL="742950" lvl="1" indent="-285750">
              <a:buChar char="•"/>
            </a:pPr>
            <a:r>
              <a:rPr lang="ko-KR" altLang="en-US" dirty="0">
                <a:latin typeface="맑은 고딕"/>
                <a:ea typeface="맑은 고딕"/>
              </a:rPr>
              <a:t>(단순한 기능 하나도 서버 </a:t>
            </a:r>
            <a:r>
              <a:rPr lang="ko-KR" altLang="en-US" dirty="0" err="1">
                <a:latin typeface="맑은 고딕"/>
                <a:ea typeface="맑은 고딕"/>
              </a:rPr>
              <a:t>데몬을</a:t>
            </a:r>
            <a:r>
              <a:rPr lang="ko-KR" altLang="en-US" dirty="0">
                <a:latin typeface="맑은 고딕"/>
                <a:ea typeface="맑은 고딕"/>
              </a:rPr>
              <a:t> 거쳐가는 경우가 보통)</a:t>
            </a:r>
          </a:p>
          <a:p>
            <a:pPr marL="285750" indent="-285750">
              <a:buChar char="•"/>
            </a:pPr>
            <a:endParaRPr lang="ko-KR" altLang="en-US" dirty="0">
              <a:latin typeface="맑은 고딕"/>
              <a:ea typeface="맑은 고딕"/>
            </a:endParaRPr>
          </a:p>
          <a:p>
            <a:pPr marL="285750" indent="-285750">
              <a:buChar char="•"/>
            </a:pPr>
            <a:r>
              <a:rPr lang="ko-KR" altLang="en-US" dirty="0">
                <a:latin typeface="맑은 고딕"/>
                <a:ea typeface="맑은 고딕"/>
              </a:rPr>
              <a:t>테스트 가능한 PC가 작업 PC 한 대이다 보니, 다수 데몬 활용의 체감 효과를 보기 힘듦</a:t>
            </a:r>
          </a:p>
          <a:p>
            <a:pPr marL="285750" indent="-285750">
              <a:buChar char="•"/>
            </a:pPr>
            <a:endParaRPr lang="ko-KR" altLang="en-US" dirty="0">
              <a:latin typeface="맑은 고딕"/>
              <a:ea typeface="맑은 고딕"/>
            </a:endParaRPr>
          </a:p>
          <a:p>
            <a:pPr marL="285750" indent="-285750">
              <a:buChar char="•"/>
            </a:pPr>
            <a:r>
              <a:rPr lang="ko-KR" altLang="en-US" dirty="0">
                <a:latin typeface="맑은 고딕"/>
                <a:ea typeface="맑은 고딕"/>
              </a:rPr>
              <a:t>공통된 Model을 Common으로 참조하고 싶어도 각 기능 서버 마다 필요한 기능이 다 달라서 결국은 동일하지만 약간만 다른 객체가 생김.(상속으로 해결 가능하나 일단 함.)</a:t>
            </a:r>
          </a:p>
          <a:p>
            <a:pPr marL="285750" indent="-285750">
              <a:buChar char="•"/>
            </a:pPr>
            <a:endParaRPr lang="ko-KR" altLang="en-US" dirty="0">
              <a:latin typeface="맑은 고딕"/>
              <a:ea typeface="맑은 고딕"/>
            </a:endParaRPr>
          </a:p>
          <a:p>
            <a:pPr marL="285750" indent="-285750">
              <a:buChar char="•"/>
            </a:pPr>
            <a:r>
              <a:rPr lang="ko-KR" altLang="en-US" dirty="0">
                <a:latin typeface="맑은 고딕"/>
                <a:ea typeface="맑은 고딕"/>
              </a:rPr>
              <a:t>생산성을 높여 보고자 </a:t>
            </a:r>
            <a:r>
              <a:rPr lang="ko-KR" altLang="en-US" dirty="0" err="1">
                <a:latin typeface="맑은 고딕"/>
                <a:ea typeface="맑은 고딕"/>
              </a:rPr>
              <a:t>데몬을</a:t>
            </a:r>
            <a:r>
              <a:rPr lang="ko-KR" altLang="en-US" dirty="0">
                <a:latin typeface="맑은 고딕"/>
                <a:ea typeface="맑은 고딕"/>
              </a:rPr>
              <a:t> 분리하고, std::bind를 활용하여 IOCP 이벤트 콜백 함수를 등록하는 시도 등을 해 보았지만 어찌되었던 작업량은 결국 늘어남.</a:t>
            </a:r>
          </a:p>
          <a:p>
            <a:pPr marL="285750" indent="-285750">
              <a:buChar char="•"/>
            </a:pPr>
            <a:endParaRPr lang="ko-KR" altLang="en-US" dirty="0">
              <a:latin typeface="맑은 고딕"/>
              <a:ea typeface="맑은 고딕"/>
            </a:endParaRPr>
          </a:p>
          <a:p>
            <a:pPr marL="285750" indent="-285750">
              <a:buChar char="•"/>
            </a:pPr>
            <a:r>
              <a:rPr lang="ko-KR" altLang="en-US" dirty="0">
                <a:latin typeface="맑은 고딕"/>
                <a:ea typeface="맑은 고딕"/>
              </a:rPr>
              <a:t>분업 시에는 효과가 좋을 것이라 생각됨.</a:t>
            </a:r>
          </a:p>
          <a:p>
            <a:pPr marL="285750" indent="-285750">
              <a:buChar char="•"/>
            </a:pPr>
            <a:endParaRPr lang="ko-KR" altLang="en-US" dirty="0">
              <a:latin typeface="맑은 고딕"/>
              <a:ea typeface="맑은 고딕"/>
            </a:endParaRPr>
          </a:p>
          <a:p>
            <a:pPr marL="285750" indent="-285750">
              <a:buChar char="•"/>
            </a:pPr>
            <a:endParaRPr lang="ko-KR" altLang="en-US" dirty="0">
              <a:latin typeface="맑은 고딕"/>
              <a:ea typeface="맑은 고딕"/>
            </a:endParaRPr>
          </a:p>
          <a:p>
            <a:pPr marL="285750" indent="-285750">
              <a:buChar char="•"/>
            </a:pPr>
            <a:endParaRPr lang="ko-KR" altLang="en-US" dirty="0">
              <a:latin typeface="맑은 고딕"/>
              <a:ea typeface="맑은 고딕"/>
            </a:endParaRPr>
          </a:p>
          <a:p>
            <a:pPr marL="285750" indent="-285750">
              <a:buChar char="•"/>
            </a:pPr>
            <a:endParaRPr lang="ko-KR" altLang="en-US" dirty="0">
              <a:latin typeface="맑은 고딕"/>
              <a:ea typeface="맑은 고딕"/>
            </a:endParaRPr>
          </a:p>
          <a:p>
            <a:pPr marL="285750" indent="-285750">
              <a:buChar char="•"/>
            </a:pPr>
            <a:endParaRPr lang="ko-KR" altLang="en-US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492314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5</TotalTime>
  <Words>0</Words>
  <Application>Microsoft Office PowerPoint</Application>
  <PresentationFormat>와이드스크린</PresentationFormat>
  <Paragraphs>0</Paragraphs>
  <Slides>11</Slides>
  <Notes>11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2" baseType="lpstr">
      <vt:lpstr>Circuit</vt:lpstr>
      <vt:lpstr>게임서버프로그래밍</vt:lpstr>
      <vt:lpstr>서버 및 기본 기능</vt:lpstr>
      <vt:lpstr>추가 기능 및 기타 구현 사항</vt:lpstr>
      <vt:lpstr>클라이언트 </vt:lpstr>
      <vt:lpstr>클라이언트 </vt:lpstr>
      <vt:lpstr>게임 월드</vt:lpstr>
      <vt:lpstr>스트레스 테스트  </vt:lpstr>
      <vt:lpstr>스트레스 테스트  </vt:lpstr>
      <vt:lpstr>진행하며 느낀 점</vt:lpstr>
      <vt:lpstr>아쉬운 &amp; 부족한 점</vt:lpstr>
      <vt:lpstr>시연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5</cp:revision>
  <dcterms:created xsi:type="dcterms:W3CDTF">2014-08-26T23:43:54Z</dcterms:created>
  <dcterms:modified xsi:type="dcterms:W3CDTF">2017-06-20T15:44:58Z</dcterms:modified>
</cp:coreProperties>
</file>